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1600201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Project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276601"/>
            <a:ext cx="8534400" cy="16002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Project Number</a:t>
            </a:r>
            <a:br>
              <a:rPr lang="en-US" dirty="0" smtClean="0"/>
            </a:br>
            <a:r>
              <a:rPr lang="en-US" dirty="0" smtClean="0"/>
              <a:t>XX (Team Leader), PI (School), PI (School)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235200" cy="365125"/>
          </a:xfrm>
        </p:spPr>
        <p:txBody>
          <a:bodyPr/>
          <a:lstStyle/>
          <a:p>
            <a:fld id="{B22C1B02-137D-4E96-BD7C-F422DD19F6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50400" y="6356351"/>
            <a:ext cx="2032000" cy="365125"/>
          </a:xfrm>
        </p:spPr>
        <p:txBody>
          <a:bodyPr/>
          <a:lstStyle/>
          <a:p>
            <a:fld id="{6C443B1C-DF41-4FA2-A6DE-BBCEB65426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247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87FC9-8DB9-48FA-9D42-89CEA14C68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Project Number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3B1C-DF41-4FA2-A6DE-BBCEB65426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585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3DD7-D54A-450C-988E-B5BD4040BBC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3B1C-DF41-4FA2-A6DE-BBCEB65426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41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8C6B7-FBC8-48B4-A737-FF16DE6A339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Project Number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3B1C-DF41-4FA2-A6DE-BBCEB65426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228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7DF49-2E76-46D7-8B02-78DACF0AF8D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Project Number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3B1C-DF41-4FA2-A6DE-BBCEB65426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21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8F6E-7A2E-453A-B868-581E1BDF568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3B1C-DF41-4FA2-A6DE-BBCEB65426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434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F5CF4-0F49-461E-9CE5-0D328A82BD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3B1C-DF41-4FA2-A6DE-BBCEB65426E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847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177CD-CE3C-4CDD-AE47-B89F45F0CF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9/6/2016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B016-9497-420D-B223-D236FF16F08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31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9753600" cy="457200"/>
          </a:xfrm>
          <a:prstGeom prst="rect">
            <a:avLst/>
          </a:prstGeom>
          <a:solidFill>
            <a:schemeClr val="bg1">
              <a:alpha val="67000"/>
            </a:schemeClr>
          </a:solidFill>
          <a:ln w="76200">
            <a:solidFill>
              <a:srgbClr val="F8F8F8">
                <a:alpha val="27843"/>
              </a:srgbClr>
            </a:solidFill>
          </a:ln>
          <a:effectLst>
            <a:softEdge rad="50800"/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B26BC-3545-4483-A847-75D05826AB3C}" type="datetime1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9/6/2016</a:t>
            </a:fld>
            <a:endParaRPr lang="en-US" dirty="0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Project Number</a:t>
            </a:r>
            <a:endParaRPr lang="en-US" dirty="0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43B1C-DF41-4FA2-A6DE-BBCEB65426E2}" type="slidenum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268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524000" y="3276600"/>
            <a:ext cx="9144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096000" y="457200"/>
            <a:ext cx="0" cy="60198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524000" y="0"/>
            <a:ext cx="91440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prstClr val="black"/>
                </a:solidFill>
              </a:rPr>
              <a:t>Company Name/ Logo	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0" y="6400800"/>
            <a:ext cx="91440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rgbClr val="0070C0"/>
                </a:solidFill>
              </a:rPr>
              <a:t>PowerAmerica			For Public Release			 2016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6139541" y="3408517"/>
            <a:ext cx="45928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ctr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ctr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ctr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ctr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ctr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1600" b="1" dirty="0" smtClean="0">
                <a:solidFill>
                  <a:prstClr val="black"/>
                </a:solidFill>
                <a:cs typeface="Arial" charset="0"/>
              </a:rPr>
              <a:t>  Additional </a:t>
            </a:r>
            <a:r>
              <a:rPr lang="en-US" altLang="en-US" sz="1600" b="1" dirty="0">
                <a:solidFill>
                  <a:prstClr val="black"/>
                </a:solidFill>
                <a:cs typeface="Arial" charset="0"/>
              </a:rPr>
              <a:t>impacts</a:t>
            </a:r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1597706" y="3747071"/>
            <a:ext cx="4460874" cy="270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ctr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ctr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ctr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ctr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ctr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342900" indent="-342900" algn="l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1400" dirty="0">
                <a:solidFill>
                  <a:prstClr val="black"/>
                </a:solidFill>
                <a:cs typeface="Arial" charset="0"/>
              </a:rPr>
              <a:t>Advances over silicon, or conventional approaches.</a:t>
            </a:r>
          </a:p>
          <a:p>
            <a:pPr marL="342900" indent="-342900" algn="l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1400" dirty="0">
                <a:solidFill>
                  <a:prstClr val="black"/>
                </a:solidFill>
                <a:cs typeface="Arial" charset="0"/>
              </a:rPr>
              <a:t>Market segments impacted. Application Spaces: (ex. Automotive, motor drives, inverters, etc)</a:t>
            </a:r>
          </a:p>
          <a:p>
            <a:pPr marL="342900" indent="-342900" algn="l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1400" dirty="0">
                <a:solidFill>
                  <a:prstClr val="black"/>
                </a:solidFill>
                <a:cs typeface="Arial" charset="0"/>
              </a:rPr>
              <a:t>Timeframe for commercialization:  </a:t>
            </a:r>
          </a:p>
          <a:p>
            <a:pPr marL="342900" indent="-342900" algn="l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1400" dirty="0">
                <a:solidFill>
                  <a:prstClr val="black"/>
                </a:solidFill>
                <a:cs typeface="Arial" charset="0"/>
              </a:rPr>
              <a:t>Quantitatively describe the state of the art and note how this project will provide a significant advance towards WBG based Power Electronics products.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prstClr val="black"/>
                </a:solidFill>
                <a:cs typeface="Arial" charset="0"/>
              </a:rPr>
              <a:t>e.g. improved powder density compared to Si devices,</a:t>
            </a:r>
          </a:p>
          <a:p>
            <a:pPr algn="l" eaLnBrk="1" hangingPunct="1">
              <a:spcBef>
                <a:spcPct val="50000"/>
              </a:spcBef>
            </a:pPr>
            <a:endParaRPr lang="en-US" altLang="en-US" sz="1400" dirty="0">
              <a:solidFill>
                <a:prstClr val="black"/>
              </a:solidFill>
              <a:cs typeface="Arial" charset="0"/>
            </a:endParaRPr>
          </a:p>
          <a:p>
            <a:pPr algn="l" eaLnBrk="1" hangingPunct="1">
              <a:spcBef>
                <a:spcPct val="50000"/>
              </a:spcBef>
            </a:pPr>
            <a:endParaRPr lang="en-US" altLang="en-US" sz="14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57350" y="588794"/>
            <a:ext cx="42100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cs typeface="Arial" charset="0"/>
              </a:rPr>
              <a:t>Project Title:</a:t>
            </a:r>
          </a:p>
          <a:p>
            <a:endParaRPr lang="en-US" dirty="0">
              <a:solidFill>
                <a:prstClr val="black"/>
              </a:solidFill>
              <a:cs typeface="Arial" charset="0"/>
            </a:endParaRPr>
          </a:p>
          <a:p>
            <a:r>
              <a:rPr lang="en-US" dirty="0">
                <a:solidFill>
                  <a:prstClr val="black"/>
                </a:solidFill>
                <a:cs typeface="Arial" charset="0"/>
              </a:rPr>
              <a:t>Objectives:</a:t>
            </a:r>
          </a:p>
          <a:p>
            <a:endParaRPr lang="en-US" dirty="0">
              <a:solidFill>
                <a:prstClr val="black"/>
              </a:solidFill>
              <a:cs typeface="Arial" charset="0"/>
            </a:endParaRPr>
          </a:p>
          <a:p>
            <a:r>
              <a:rPr lang="en-US" dirty="0">
                <a:solidFill>
                  <a:prstClr val="black"/>
                </a:solidFill>
                <a:cs typeface="Arial" charset="0"/>
              </a:rPr>
              <a:t>Major Milestones:</a:t>
            </a:r>
          </a:p>
          <a:p>
            <a:endParaRPr lang="en-US" dirty="0">
              <a:solidFill>
                <a:prstClr val="black"/>
              </a:solidFill>
              <a:cs typeface="Arial" charset="0"/>
            </a:endParaRPr>
          </a:p>
          <a:p>
            <a:r>
              <a:rPr lang="en-US" dirty="0">
                <a:solidFill>
                  <a:prstClr val="black"/>
                </a:solidFill>
                <a:cs typeface="Arial" charset="0"/>
              </a:rPr>
              <a:t>Significant Equipment Acquisition:</a:t>
            </a:r>
          </a:p>
          <a:p>
            <a:endParaRPr lang="en-US" dirty="0">
              <a:solidFill>
                <a:prstClr val="black"/>
              </a:solidFill>
              <a:cs typeface="Arial" charset="0"/>
            </a:endParaRPr>
          </a:p>
          <a:p>
            <a:r>
              <a:rPr lang="en-US" dirty="0">
                <a:solidFill>
                  <a:prstClr val="black"/>
                </a:solidFill>
                <a:cs typeface="Arial" charset="0"/>
              </a:rPr>
              <a:t>Deliverables: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6096000" y="2630269"/>
            <a:ext cx="2133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ctr" eaLnBrk="0" hangingPunct="0">
              <a:tabLst>
                <a:tab pos="1139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ctr" eaLnBrk="0" hangingPunct="0">
              <a:tabLst>
                <a:tab pos="1139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ctr" eaLnBrk="0" hangingPunct="0">
              <a:tabLst>
                <a:tab pos="1139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ctr" eaLnBrk="0" hangingPunct="0">
              <a:tabLst>
                <a:tab pos="1139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ctr" eaLnBrk="0" hangingPunct="0">
              <a:tabLst>
                <a:tab pos="1139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139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139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139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13982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/>
            <a:r>
              <a:rPr lang="en-US" altLang="en-US" sz="1200" dirty="0" smtClean="0">
                <a:solidFill>
                  <a:prstClr val="black"/>
                </a:solidFill>
                <a:cs typeface="Arial" charset="0"/>
              </a:rPr>
              <a:t>PI: </a:t>
            </a:r>
            <a:r>
              <a:rPr lang="en-US" altLang="en-US" sz="1200" dirty="0">
                <a:solidFill>
                  <a:prstClr val="black"/>
                </a:solidFill>
                <a:cs typeface="Arial" charset="0"/>
              </a:rPr>
              <a:t>Name</a:t>
            </a:r>
          </a:p>
          <a:p>
            <a:pPr algn="l" eaLnBrk="1" hangingPunct="1"/>
            <a:r>
              <a:rPr lang="en-US" altLang="en-US" sz="1200" dirty="0">
                <a:solidFill>
                  <a:prstClr val="black"/>
                </a:solidFill>
                <a:cs typeface="Arial" charset="0"/>
              </a:rPr>
              <a:t>Email:</a:t>
            </a:r>
          </a:p>
          <a:p>
            <a:pPr algn="l" eaLnBrk="1" hangingPunct="1"/>
            <a:r>
              <a:rPr lang="en-US" altLang="en-US" sz="1200" dirty="0">
                <a:solidFill>
                  <a:prstClr val="black"/>
                </a:solidFill>
                <a:cs typeface="Arial" charset="0"/>
              </a:rPr>
              <a:t>Phone:</a:t>
            </a:r>
          </a:p>
        </p:txBody>
      </p:sp>
      <p:sp>
        <p:nvSpPr>
          <p:cNvPr id="3" name="Rectangle 2"/>
          <p:cNvSpPr/>
          <p:nvPr/>
        </p:nvSpPr>
        <p:spPr>
          <a:xfrm>
            <a:off x="6477000" y="560219"/>
            <a:ext cx="3581400" cy="1850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Graphic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579336" y="3391640"/>
            <a:ext cx="45928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ctr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ctr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ctr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ctr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ctr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1600" b="1" dirty="0">
                <a:solidFill>
                  <a:prstClr val="black"/>
                </a:solidFill>
                <a:cs typeface="Arial" charset="0"/>
              </a:rPr>
              <a:t>WBG Technology Impact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6191250" y="3785171"/>
            <a:ext cx="4460874" cy="270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ctr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ctr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ctr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ctr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ctr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prstClr val="black"/>
                </a:solidFill>
                <a:cs typeface="Arial" charset="0"/>
              </a:rPr>
              <a:t>1. Impact on the cost of WBG compared to Silicon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prstClr val="black"/>
                </a:solidFill>
                <a:cs typeface="Arial" charset="0"/>
              </a:rPr>
              <a:t>2. Potential for Job Creation &amp;  Economic  impact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prstClr val="black"/>
                </a:solidFill>
                <a:cs typeface="Arial" charset="0"/>
              </a:rPr>
              <a:t>3. Workforce Development and Education if applicable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prstClr val="black"/>
                </a:solidFill>
                <a:cs typeface="Arial" charset="0"/>
              </a:rPr>
              <a:t>4. </a:t>
            </a:r>
            <a:r>
              <a:rPr lang="en-US" altLang="en-US" sz="1400" dirty="0" smtClean="0">
                <a:solidFill>
                  <a:prstClr val="black"/>
                </a:solidFill>
                <a:cs typeface="Arial" charset="0"/>
              </a:rPr>
              <a:t>Specify TRL </a:t>
            </a:r>
            <a:r>
              <a:rPr lang="en-US" altLang="en-US" sz="1400" dirty="0">
                <a:solidFill>
                  <a:prstClr val="black"/>
                </a:solidFill>
                <a:cs typeface="Arial" charset="0"/>
              </a:rPr>
              <a:t>level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prstClr val="black"/>
                </a:solidFill>
                <a:cs typeface="Arial" charset="0"/>
              </a:rPr>
              <a:t>	At project start: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n-US" sz="1400" dirty="0">
                <a:solidFill>
                  <a:prstClr val="black"/>
                </a:solidFill>
                <a:cs typeface="Arial" charset="0"/>
              </a:rPr>
              <a:t>	Expected at project completion:</a:t>
            </a:r>
          </a:p>
          <a:p>
            <a:pPr algn="l" eaLnBrk="1" hangingPunct="1">
              <a:spcBef>
                <a:spcPct val="50000"/>
              </a:spcBef>
            </a:pPr>
            <a:endParaRPr lang="en-US" altLang="en-US" sz="1400" dirty="0">
              <a:solidFill>
                <a:prstClr val="black"/>
              </a:solidFill>
              <a:cs typeface="Arial" charset="0"/>
            </a:endParaRPr>
          </a:p>
          <a:p>
            <a:pPr algn="l" eaLnBrk="1" hangingPunct="1">
              <a:spcBef>
                <a:spcPct val="50000"/>
              </a:spcBef>
            </a:pPr>
            <a:endParaRPr lang="en-US" altLang="en-US" sz="1400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32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EEDM Them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131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FREEDM Theme 2</vt:lpstr>
      <vt:lpstr>PowerPoint Presentation</vt:lpstr>
    </vt:vector>
  </TitlesOfParts>
  <Company>North Carolina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 Sullivan</dc:creator>
  <cp:lastModifiedBy>Ro Sullivan</cp:lastModifiedBy>
  <cp:revision>4</cp:revision>
  <dcterms:created xsi:type="dcterms:W3CDTF">2016-09-06T18:36:51Z</dcterms:created>
  <dcterms:modified xsi:type="dcterms:W3CDTF">2016-09-06T18:39:46Z</dcterms:modified>
</cp:coreProperties>
</file>